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78" r:id="rId11"/>
    <p:sldId id="268" r:id="rId12"/>
    <p:sldId id="279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344" y="-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71-8670-400B-BE27-BF182816CD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56A8-6E53-4E9C-BE33-4D96D0F9E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68427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71-8670-400B-BE27-BF182816CD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56A8-6E53-4E9C-BE33-4D96D0F9E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5254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71-8670-400B-BE27-BF182816CD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56A8-6E53-4E9C-BE33-4D96D0F9E92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9543280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71-8670-400B-BE27-BF182816CD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56A8-6E53-4E9C-BE33-4D96D0F9E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43347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71-8670-400B-BE27-BF182816CD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56A8-6E53-4E9C-BE33-4D96D0F9E92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297344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71-8670-400B-BE27-BF182816CD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56A8-6E53-4E9C-BE33-4D96D0F9E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71623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71-8670-400B-BE27-BF182816CD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56A8-6E53-4E9C-BE33-4D96D0F9E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00804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71-8670-400B-BE27-BF182816CD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56A8-6E53-4E9C-BE33-4D96D0F9E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7206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71-8670-400B-BE27-BF182816CD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56A8-6E53-4E9C-BE33-4D96D0F9E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3946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71-8670-400B-BE27-BF182816CD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56A8-6E53-4E9C-BE33-4D96D0F9E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3685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71-8670-400B-BE27-BF182816CD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56A8-6E53-4E9C-BE33-4D96D0F9E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394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71-8670-400B-BE27-BF182816CD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56A8-6E53-4E9C-BE33-4D96D0F9E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3616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71-8670-400B-BE27-BF182816CD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56A8-6E53-4E9C-BE33-4D96D0F9E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422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71-8670-400B-BE27-BF182816CD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56A8-6E53-4E9C-BE33-4D96D0F9E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86096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71-8670-400B-BE27-BF182816CD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56A8-6E53-4E9C-BE33-4D96D0F9E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2474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DB271-8670-400B-BE27-BF182816CD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B56A8-6E53-4E9C-BE33-4D96D0F9E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2826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DB271-8670-400B-BE27-BF182816CD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BEB56A8-6E53-4E9C-BE33-4D96D0F9E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2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thecb.state.tx.us/" TargetMode="Externa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aa.org/student-athletes/play-division-i-sports" TargetMode="External"/><Relationship Id="rId2" Type="http://schemas.openxmlformats.org/officeDocument/2006/relationships/hyperlink" Target="http://www.ncaa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g"/><Relationship Id="rId4" Type="http://schemas.openxmlformats.org/officeDocument/2006/relationships/hyperlink" Target="http://www.eligibilitycenter.org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spartancollegecounseling.weebly.com/application-process.htm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spartancollegecounseling.weebly.com/scholarships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192527" y="671917"/>
            <a:ext cx="10799091" cy="2766528"/>
          </a:xfrm>
        </p:spPr>
        <p:txBody>
          <a:bodyPr/>
          <a:lstStyle/>
          <a:p>
            <a:r>
              <a:rPr lang="en-US" sz="72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Getting ready for </a:t>
            </a:r>
            <a:br>
              <a:rPr lang="en-US" sz="72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72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Senior year and college</a:t>
            </a:r>
            <a:r>
              <a:rPr lang="en-US" b="1" dirty="0" smtClean="0"/>
              <a:t>	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Class of 2019!!</a:t>
            </a:r>
            <a:endParaRPr lang="en-US" sz="6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29" y="3538130"/>
            <a:ext cx="3213216" cy="306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132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CSI: College Selection Institute </a:t>
            </a:r>
            <a:endParaRPr lang="en-US" sz="54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 the planning process, tentative dates June 4 to June 6.  A mini version will be done during the first few weeks in August.  </a:t>
            </a:r>
          </a:p>
          <a:p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Sample Topics Covered:</a:t>
            </a:r>
          </a:p>
          <a:p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1. Application Process</a:t>
            </a:r>
          </a:p>
          <a:p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2. </a:t>
            </a:r>
            <a:r>
              <a:rPr lang="en-US" sz="2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Naviance</a:t>
            </a:r>
            <a:endParaRPr lang="en-US" sz="2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3. College Search</a:t>
            </a:r>
          </a:p>
          <a:p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4. Scholarship Search</a:t>
            </a:r>
          </a:p>
          <a:p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5. College Timelines</a:t>
            </a:r>
          </a:p>
          <a:p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6. Essay Writing</a:t>
            </a:r>
          </a:p>
          <a:p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7. Financial Aid</a:t>
            </a:r>
            <a:endParaRPr lang="en-US" sz="2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729" y="3046424"/>
            <a:ext cx="3213216" cy="306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683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016" y="233381"/>
            <a:ext cx="5639435" cy="7620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Top Ten Percent Rule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8570" y="1308099"/>
            <a:ext cx="8761095" cy="1565729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Students who are in the top 10% of their high school graduation class are eligible for automatic admission to any public </a:t>
            </a:r>
            <a:r>
              <a:rPr lang="en-US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university 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in Texas.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9864" y="2486236"/>
            <a:ext cx="106402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Must enroll in college no more than two years after high school </a:t>
            </a:r>
            <a:r>
              <a:rPr lang="en-US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graduation.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Once student begins college courses after HS graduation, Top 10% becomes invalid.  Students become transfers.</a:t>
            </a:r>
            <a:endParaRPr lang="en-US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Must submit an application to a Texas university before the application deadline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Students may still be required to provide SAT or </a:t>
            </a:r>
            <a:r>
              <a:rPr lang="en-US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ACT </a:t>
            </a: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scores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Acceptance to a university does NOT guarantee acceptance into a particular program of study or academic </a:t>
            </a:r>
            <a:r>
              <a:rPr lang="en-US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department</a:t>
            </a:r>
          </a:p>
          <a:p>
            <a:pPr lvl="5" algn="r"/>
            <a:endParaRPr lang="en-US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5" algn="r"/>
            <a:r>
              <a:rPr lang="en-US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UT has a separate percentage that changes yearly.  Please verify before applying.</a:t>
            </a:r>
            <a:endParaRPr lang="en-US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dirty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16" y="4642311"/>
            <a:ext cx="2677660" cy="221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014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894" y="439948"/>
            <a:ext cx="4166559" cy="374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9" y="439948"/>
            <a:ext cx="4572000" cy="363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687" y="4331761"/>
            <a:ext cx="2047931" cy="235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967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1953" y="441368"/>
            <a:ext cx="8660157" cy="57912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During </a:t>
            </a:r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>the 82</a:t>
            </a:r>
            <a:r>
              <a:rPr lang="en-US" sz="2000" baseline="30000" dirty="0">
                <a:latin typeface="Andalus" panose="02020603050405020304" pitchFamily="18" charset="-78"/>
                <a:cs typeface="Andalus" panose="02020603050405020304" pitchFamily="18" charset="-78"/>
              </a:rPr>
              <a:t>nd</a:t>
            </a:r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> Texas Legislative session, Senate Bill 1107 was passed and became effective on January 1, 2012. </a:t>
            </a:r>
            <a:endParaRPr lang="en-US" sz="2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l"/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This </a:t>
            </a:r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>bill requires all new students, transfer students, and returning students who have had a fall or spring semester break in their attendance at an institution of higher education to show proof of a bacterial meningitis vaccination (or a booster dose) at least </a:t>
            </a:r>
            <a:r>
              <a:rPr lang="en-US" sz="2000" u="sng" dirty="0">
                <a:latin typeface="Andalus" panose="02020603050405020304" pitchFamily="18" charset="-78"/>
                <a:cs typeface="Andalus" panose="02020603050405020304" pitchFamily="18" charset="-78"/>
              </a:rPr>
              <a:t>10 days prior to the first class day of the entering semester</a:t>
            </a:r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  <a:p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>Without evidence of vaccination, a student cannot attend classes on campus</a:t>
            </a:r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algn="l"/>
            <a:r>
              <a:rPr lang="en-US" sz="20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Evidence </a:t>
            </a:r>
            <a:r>
              <a:rPr lang="en-US" sz="2000" u="sng" dirty="0">
                <a:latin typeface="Andalus" panose="02020603050405020304" pitchFamily="18" charset="-78"/>
                <a:cs typeface="Andalus" panose="02020603050405020304" pitchFamily="18" charset="-78"/>
              </a:rPr>
              <a:t>of Vaccination</a:t>
            </a:r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>signature or stamp of a physician or his/her designee, or public health personnel on a form </a:t>
            </a:r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which </a:t>
            </a:r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>shows the month, day and year the vaccination dose or booster was administered.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 official </a:t>
            </a:r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>immunization record generated from a state or local health authority.</a:t>
            </a:r>
          </a:p>
          <a:p>
            <a:pPr marL="342900" indent="-342900" algn="l">
              <a:buFont typeface="+mj-lt"/>
              <a:buAutoNum type="alphaUcPeriod"/>
            </a:pPr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 </a:t>
            </a:r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>official record received from school officials, including a record from another state.</a:t>
            </a:r>
          </a:p>
          <a:p>
            <a:pPr lvl="0"/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Exemptions </a:t>
            </a:r>
            <a:r>
              <a:rPr lang="en-US" sz="2000" dirty="0">
                <a:latin typeface="Andalus" panose="02020603050405020304" pitchFamily="18" charset="-78"/>
                <a:cs typeface="Andalus" panose="02020603050405020304" pitchFamily="18" charset="-78"/>
              </a:rPr>
              <a:t>can be found at </a:t>
            </a:r>
            <a:r>
              <a:rPr lang="en-US" sz="2000" u="sng" dirty="0">
                <a:latin typeface="Andalus" panose="02020603050405020304" pitchFamily="18" charset="-78"/>
                <a:cs typeface="Andalus" panose="02020603050405020304" pitchFamily="18" charset="-78"/>
                <a:hlinkClick r:id="rId2"/>
              </a:rPr>
              <a:t>http://</a:t>
            </a:r>
            <a:r>
              <a:rPr lang="en-US" sz="2000" u="sng" dirty="0" smtClean="0">
                <a:latin typeface="Andalus" panose="02020603050405020304" pitchFamily="18" charset="-78"/>
                <a:cs typeface="Andalus" panose="02020603050405020304" pitchFamily="18" charset="-78"/>
                <a:hlinkClick r:id="rId2"/>
              </a:rPr>
              <a:t>www.thecb.state.tx.us</a:t>
            </a:r>
            <a:endParaRPr lang="en-US" sz="2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632" y="762001"/>
            <a:ext cx="329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Bacterial</a:t>
            </a:r>
          </a:p>
          <a:p>
            <a:r>
              <a:rPr lang="en-US" sz="4400" dirty="0"/>
              <a:t>Meningitis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08" y="2685707"/>
            <a:ext cx="2348128" cy="306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175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9941" y="485694"/>
            <a:ext cx="891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NCAA – Playing College Sports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625600"/>
            <a:ext cx="1009897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Bookmark </a:t>
            </a:r>
            <a:r>
              <a:rPr lang="en-US" sz="2000" dirty="0">
                <a:solidFill>
                  <a:srgbClr val="B80E0F"/>
                </a:solidFill>
                <a:latin typeface="Andalus" panose="02020603050405020304" pitchFamily="18" charset="-78"/>
                <a:cs typeface="Andalus" panose="02020603050405020304" pitchFamily="18" charset="-78"/>
                <a:hlinkClick r:id="rId2"/>
              </a:rPr>
              <a:t>www.ncaa.org</a:t>
            </a:r>
            <a:endParaRPr lang="en-US" sz="2000" dirty="0">
              <a:solidFill>
                <a:srgbClr val="B80E0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Download the NCAA-Eligibility Center College-Bound Student-Athlete </a:t>
            </a:r>
            <a:r>
              <a:rPr lang="en-US" sz="20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Handbook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For changes and additional info go to </a:t>
            </a:r>
            <a:r>
              <a:rPr lang="en-US" sz="20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  <a:hlinkClick r:id="rId3"/>
              </a:rPr>
              <a:t>www.ncaa.org/student-athletes/play-division-i-sports</a:t>
            </a:r>
            <a:endParaRPr lang="en-US" sz="20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Review Division I Academic Requirement Guide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Complete </a:t>
            </a:r>
            <a:r>
              <a:rPr lang="en-US" sz="20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online registration at </a:t>
            </a:r>
            <a:r>
              <a:rPr lang="en-US" sz="2000" dirty="0">
                <a:solidFill>
                  <a:srgbClr val="B80E0F"/>
                </a:solidFill>
                <a:latin typeface="Andalus" panose="02020603050405020304" pitchFamily="18" charset="-78"/>
                <a:cs typeface="Andalus" panose="02020603050405020304" pitchFamily="18" charset="-78"/>
                <a:hlinkClick r:id="rId4"/>
              </a:rPr>
              <a:t>www.eligibilitycenter.org</a:t>
            </a:r>
            <a:endParaRPr lang="en-US" sz="2000" dirty="0">
              <a:solidFill>
                <a:srgbClr val="B80E0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Register for ACT and SAT </a:t>
            </a:r>
            <a:r>
              <a:rPr lang="en-US" sz="20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and submit scores to the </a:t>
            </a:r>
            <a:r>
              <a:rPr lang="en-US" sz="20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NCAA </a:t>
            </a:r>
            <a:r>
              <a:rPr lang="en-US" sz="20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using the code </a:t>
            </a:r>
            <a:r>
              <a:rPr lang="en-US" sz="20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of ‘9999</a:t>
            </a:r>
            <a:r>
              <a:rPr lang="en-US" sz="20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’.</a:t>
            </a:r>
            <a:endParaRPr lang="en-US" sz="20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Do the courses you’ve taken match your college’s NCAA courses?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Order transcript through Registrar’s office to the NCAA Eligibility Center after completing junior </a:t>
            </a:r>
            <a:r>
              <a:rPr lang="en-US" sz="20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year. </a:t>
            </a:r>
            <a:endParaRPr lang="en-US" sz="20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Talk with your coaches now to tell them your interest in collegiate </a:t>
            </a:r>
            <a:r>
              <a:rPr lang="en-US" sz="20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athletics. </a:t>
            </a:r>
            <a:endParaRPr lang="en-US" sz="20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41" y="4787660"/>
            <a:ext cx="2565516" cy="1940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242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639" y="1244600"/>
            <a:ext cx="10687792" cy="3612407"/>
          </a:xfrm>
        </p:spPr>
        <p:txBody>
          <a:bodyPr>
            <a:noAutofit/>
          </a:bodyPr>
          <a:lstStyle/>
          <a:p>
            <a:pPr algn="ctr"/>
            <a:r>
              <a:rPr lang="en-US" altLang="en-US" sz="1600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altLang="en-US" sz="16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Essays demonstrate your ability to write clearly and concisely on a selected topic.  What do you want the readers to know about you apart from courses, grades, and test scores?</a:t>
            </a:r>
            <a:b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 honest; Be </a:t>
            </a:r>
            <a:r>
              <a:rPr lang="en-US" altLang="en-US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yourself.</a:t>
            </a:r>
            <a: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Write in a voice that is natural and </a:t>
            </a:r>
            <a:r>
              <a:rPr lang="en-US" altLang="en-US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clear.</a:t>
            </a:r>
            <a: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altLang="en-US" sz="24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Every good story has a beginning, a middle, and an </a:t>
            </a:r>
            <a:r>
              <a:rPr lang="en-US" altLang="en-US" sz="2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end.</a:t>
            </a:r>
            <a:endParaRPr lang="en-US" sz="24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3559" y="330201"/>
            <a:ext cx="7008574" cy="91439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Essays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31" y="2321805"/>
            <a:ext cx="2125569" cy="238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0717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4538"/>
            <a:ext cx="10396882" cy="1151965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Official Transcripts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1326" y="1205676"/>
            <a:ext cx="1031375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2400" u="sng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If you apply to college in the summer before school </a:t>
            </a:r>
            <a:r>
              <a:rPr lang="en-US" sz="2400" u="sng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opens</a:t>
            </a:r>
            <a:endParaRPr lang="en-US" sz="2400" dirty="0" smtClean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Check our website for news of when information will be made available for applicants.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Must </a:t>
            </a:r>
            <a:r>
              <a:rPr 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make a </a:t>
            </a:r>
            <a:r>
              <a:rPr lang="en-US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decision </a:t>
            </a:r>
            <a:r>
              <a:rPr 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regarding class </a:t>
            </a:r>
            <a:r>
              <a:rPr lang="en-US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rank before a transcript is printed.</a:t>
            </a:r>
            <a:endParaRPr lang="en-US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Clr>
                <a:schemeClr val="accent1"/>
              </a:buClr>
            </a:pPr>
            <a:r>
              <a:rPr lang="en-US" sz="2400" u="sng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If you apply to college in September and later, an updated transcript can be sent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Second preliminary rank transcripts will be available in October and will reflect most accurate rank (optional) and </a:t>
            </a:r>
            <a:r>
              <a:rPr lang="en-US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GPA.</a:t>
            </a:r>
            <a:endParaRPr lang="en-US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This ranking includes all new seniors who enrolled during the </a:t>
            </a:r>
            <a:r>
              <a:rPr lang="en-US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summer.</a:t>
            </a:r>
            <a:endParaRPr lang="en-US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Most transcripts will be sent through </a:t>
            </a:r>
            <a:r>
              <a:rPr lang="en-US" sz="2400" dirty="0" err="1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Naviance</a:t>
            </a:r>
            <a:r>
              <a:rPr 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by your Alpha Counselor.</a:t>
            </a:r>
            <a:endParaRPr lang="en-US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819" y="4883852"/>
            <a:ext cx="1682149" cy="178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7926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6750" y="120099"/>
            <a:ext cx="10396882" cy="1151965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Ordering Transcripts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6883" y="1272064"/>
            <a:ext cx="111142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Official Transcripts: </a:t>
            </a:r>
            <a:r>
              <a:rPr lang="en-US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Request forms are available in Registrar’s Office</a:t>
            </a:r>
            <a:r>
              <a:rPr 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or the College and Career Room in 224.  </a:t>
            </a:r>
            <a:r>
              <a:rPr 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form must include a parent/guardian signature.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4485" y="2380060"/>
            <a:ext cx="106666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Please Note: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All transcripts must have a signed </a:t>
            </a:r>
            <a:r>
              <a:rPr lang="en-US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release.</a:t>
            </a:r>
            <a:endParaRPr lang="en-US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Most transcripts will be sent through </a:t>
            </a:r>
            <a:r>
              <a:rPr lang="en-US" sz="2400" dirty="0" err="1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Naviance</a:t>
            </a:r>
            <a:r>
              <a:rPr lang="en-US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by your Alpha Counselor.</a:t>
            </a:r>
            <a:endParaRPr lang="en-US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Transcript can be uploaded to Naviance after a signed release form has been turned </a:t>
            </a:r>
            <a:r>
              <a:rPr lang="en-US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into the registrar. </a:t>
            </a:r>
            <a:endParaRPr lang="en-US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You are responsible for picking up hard copies and mailing </a:t>
            </a:r>
            <a:r>
              <a:rPr lang="en-US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them.</a:t>
            </a:r>
            <a:endParaRPr lang="en-US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All </a:t>
            </a:r>
            <a:r>
              <a:rPr 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students must turn in a Stratford request form directly </a:t>
            </a:r>
            <a:r>
              <a:rPr lang="en-US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 the registrar </a:t>
            </a:r>
            <a:r>
              <a:rPr 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before it will be processed</a:t>
            </a:r>
            <a:r>
              <a:rPr lang="en-US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Transcripts are not processed on demand.  You must allow at least two </a:t>
            </a:r>
            <a:r>
              <a:rPr lang="en-US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school </a:t>
            </a:r>
            <a:r>
              <a:rPr 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days.</a:t>
            </a:r>
          </a:p>
          <a:p>
            <a:endParaRPr lang="en-US" sz="2400" b="1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6251" y="1799415"/>
            <a:ext cx="1564852" cy="173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7599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212" y="261257"/>
            <a:ext cx="8091018" cy="58634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633" y="261257"/>
            <a:ext cx="28975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Admissions</a:t>
            </a:r>
          </a:p>
          <a:p>
            <a:r>
              <a:rPr lang="en-US" sz="4400" dirty="0" smtClean="0"/>
              <a:t>Options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58" y="2373565"/>
            <a:ext cx="2565516" cy="218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1401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834" y="246412"/>
            <a:ext cx="10396882" cy="115196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Adding Colleges to Naviance</a:t>
            </a:r>
            <a:endParaRPr lang="en-US" sz="4400" dirty="0"/>
          </a:p>
        </p:txBody>
      </p:sp>
      <p:pic>
        <p:nvPicPr>
          <p:cNvPr id="5" name="Content Placeholder 4" descr="https://connection.naviance.com/family-connection/auth/login/?hsid=stratfordhs - Google Chrome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007" y="1509624"/>
            <a:ext cx="7767246" cy="4532402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22" y="4495663"/>
            <a:ext cx="2729418" cy="193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7533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679" y="210787"/>
            <a:ext cx="10396882" cy="1151965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How to be an official senior</a:t>
            </a:r>
            <a:r>
              <a:rPr lang="en-US" sz="5400" b="1" dirty="0" smtClean="0"/>
              <a:t>	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851" y="1481505"/>
            <a:ext cx="10394707" cy="3311189"/>
          </a:xfrm>
          <a:prstGeom prst="rect">
            <a:avLst/>
          </a:prstGeom>
        </p:spPr>
        <p:txBody>
          <a:bodyPr/>
          <a:lstStyle/>
          <a:p>
            <a:r>
              <a:rPr lang="en-US" sz="4800" b="1" dirty="0">
                <a:latin typeface="Andalus" panose="02020603050405020304" pitchFamily="18" charset="-78"/>
                <a:cs typeface="Andalus" panose="02020603050405020304" pitchFamily="18" charset="-78"/>
              </a:rPr>
              <a:t>It takes 17 credits to be a senior.  If you do not receive 17 credits by the beginning of your </a:t>
            </a:r>
            <a:r>
              <a:rPr lang="en-US" sz="4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senior </a:t>
            </a:r>
            <a:r>
              <a:rPr lang="en-US" sz="4800" b="1" dirty="0">
                <a:latin typeface="Andalus" panose="02020603050405020304" pitchFamily="18" charset="-78"/>
                <a:cs typeface="Andalus" panose="02020603050405020304" pitchFamily="18" charset="-78"/>
              </a:rPr>
              <a:t>year, you will be </a:t>
            </a:r>
            <a:r>
              <a:rPr lang="en-US" sz="4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reclassified</a:t>
            </a:r>
            <a:r>
              <a:rPr lang="en-US" sz="4800" b="1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as a junior.</a:t>
            </a:r>
            <a:endParaRPr lang="en-US" sz="4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29" y="4537494"/>
            <a:ext cx="3213216" cy="207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9134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33418"/>
            <a:ext cx="10396882" cy="1151965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Colleges I’m Thinking about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2572" y="4775651"/>
            <a:ext cx="92746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As a junior, you will enter colleges into the “Colleges I’m Thinking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A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bout” tab.  </a:t>
            </a:r>
          </a:p>
          <a:p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 late July, you will be able to add colleges to the “Colleges I’m Applying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T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o” tab which allows SHS to send your documentation.  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8" name="Picture 7" descr="Colleges - Google Chrom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875" y="889575"/>
            <a:ext cx="7013276" cy="4281885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 rot="9449963">
            <a:off x="3381317" y="1487466"/>
            <a:ext cx="1113312" cy="2875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1646513">
            <a:off x="4386464" y="2534401"/>
            <a:ext cx="1113312" cy="2875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640" y="986939"/>
            <a:ext cx="2280845" cy="2120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79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3286"/>
            <a:ext cx="10396882" cy="115196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Senior Requirements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974" y="1434004"/>
            <a:ext cx="11504025" cy="4585796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All seniors must meet the requirements for graduation—credits and EOC exams-- ( English I, II, Algebra I, Biology, US History) Plus a minimum of </a:t>
            </a:r>
            <a:r>
              <a:rPr lang="en-US" sz="3600" b="1" smtClean="0">
                <a:latin typeface="Andalus" panose="02020603050405020304" pitchFamily="18" charset="-78"/>
                <a:cs typeface="Andalus" panose="02020603050405020304" pitchFamily="18" charset="-78"/>
              </a:rPr>
              <a:t>1 Endorsement</a:t>
            </a:r>
            <a:endParaRPr lang="en-US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lvl="1"/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Seniors must take:</a:t>
            </a:r>
          </a:p>
          <a:p>
            <a:pPr lvl="2"/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English 4</a:t>
            </a:r>
          </a:p>
          <a:p>
            <a:pPr lvl="2"/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Economics/Government</a:t>
            </a:r>
          </a:p>
          <a:p>
            <a:pPr lvl="2"/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Math</a:t>
            </a:r>
          </a:p>
          <a:p>
            <a:pPr lvl="2"/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Science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986" y="3193073"/>
            <a:ext cx="3213216" cy="306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4177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180" y="127661"/>
            <a:ext cx="10396882" cy="1151965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Pre-AP/AP contract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427" y="1707138"/>
            <a:ext cx="10394707" cy="331118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Per the district’s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Pre-AP/AP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contract, “The opportunities for a student to choose to exit a Pre-AP/AP class are limited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to the first 3 week progress report, and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the first formal grading period 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(6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weeks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), 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and at the end of the 1st semester.” </a:t>
            </a:r>
          </a:p>
          <a:p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“If the student’s grade in a Pre-AP/AP course falls below a 70 (failing) at the end of any formal grading period, the student will be removed from the Pre-AP/AP course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.”</a:t>
            </a: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Grade bumps are only awarded at the 6 week grading period. </a:t>
            </a:r>
            <a:endParaRPr lang="en-US" sz="32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3" y="0"/>
            <a:ext cx="2229086" cy="163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2481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679" y="139535"/>
            <a:ext cx="10396882" cy="1151965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Off Campus Study Hall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176" y="1207483"/>
            <a:ext cx="10989374" cy="517426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500" b="1" dirty="0">
                <a:latin typeface="Andalus" panose="02020603050405020304" pitchFamily="18" charset="-78"/>
                <a:cs typeface="Andalus" panose="02020603050405020304" pitchFamily="18" charset="-78"/>
              </a:rPr>
              <a:t>ALL SENIORS may choose to take LATE </a:t>
            </a:r>
            <a:r>
              <a:rPr lang="en-US" sz="35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ARRIVAL or EARLY DISMISSAL---</a:t>
            </a:r>
            <a:r>
              <a:rPr lang="en-US" sz="35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only if </a:t>
            </a:r>
            <a:r>
              <a:rPr lang="en-US" sz="3500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you have enough state credits to </a:t>
            </a:r>
            <a:r>
              <a:rPr lang="en-US" sz="3500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graduate.</a:t>
            </a:r>
            <a:endParaRPr lang="en-US" sz="3500" b="1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500" b="1" dirty="0">
                <a:latin typeface="Andalus" panose="02020603050405020304" pitchFamily="18" charset="-78"/>
                <a:cs typeface="Andalus" panose="02020603050405020304" pitchFamily="18" charset="-78"/>
              </a:rPr>
              <a:t>If you choose Late Arrival, you will come to school at the beginning of </a:t>
            </a:r>
            <a:r>
              <a:rPr lang="en-US" sz="35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Third or Fourth period.</a:t>
            </a:r>
            <a:endParaRPr lang="en-US" sz="35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500" b="1" dirty="0">
                <a:latin typeface="Andalus" panose="02020603050405020304" pitchFamily="18" charset="-78"/>
                <a:cs typeface="Andalus" panose="02020603050405020304" pitchFamily="18" charset="-78"/>
              </a:rPr>
              <a:t>If you choose Early Dismissal, you will leave school at the end of </a:t>
            </a:r>
            <a:r>
              <a:rPr lang="en-US" sz="35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Fifth or Sixth period.</a:t>
            </a:r>
            <a:endParaRPr lang="en-US" sz="35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3110" y="4814840"/>
            <a:ext cx="2479252" cy="156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749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489" y="115785"/>
            <a:ext cx="10396882" cy="1151965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Keep busy this summer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67750"/>
            <a:ext cx="10738261" cy="469087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See Mrs. Franklin</a:t>
            </a:r>
            <a:r>
              <a:rPr lang="en-US" sz="3200" b="1" dirty="0">
                <a:latin typeface="Andalus" panose="02020603050405020304" pitchFamily="18" charset="-78"/>
                <a:cs typeface="Andalus" panose="02020603050405020304" pitchFamily="18" charset="-78"/>
              </a:rPr>
              <a:t>,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your counselor, or teachers for summer opportunities</a:t>
            </a:r>
          </a:p>
          <a:p>
            <a:pPr lvl="1"/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Most programs require a transcript.  See the registrar for transcript request forms.</a:t>
            </a: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Volunteer (</a:t>
            </a:r>
            <a:r>
              <a:rPr lang="en-US" sz="3200" b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Naviance</a:t>
            </a: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Find a job</a:t>
            </a: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 a mentor or camp counselor</a:t>
            </a:r>
          </a:p>
          <a:p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Go on a mission trip</a:t>
            </a:r>
          </a:p>
          <a:p>
            <a:pPr marL="0" indent="0">
              <a:buNone/>
            </a:pPr>
            <a:r>
              <a:rPr lang="en-US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Document everything for your resume</a:t>
            </a:r>
          </a:p>
          <a:p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770" y="3175821"/>
            <a:ext cx="3213216" cy="306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289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118897" y="304800"/>
            <a:ext cx="10157354" cy="9144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College Planning – Be Ready!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18897" y="1219200"/>
            <a:ext cx="10157354" cy="386343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200" dirty="0">
                <a:latin typeface="Andalus" panose="02020603050405020304" pitchFamily="18" charset="-78"/>
                <a:cs typeface="Andalus" panose="02020603050405020304" pitchFamily="18" charset="-78"/>
              </a:rPr>
              <a:t>Select courses carefully </a:t>
            </a:r>
            <a:r>
              <a:rPr lang="en-US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–changes must be done by the first of June. </a:t>
            </a:r>
            <a:endParaRPr lang="en-US" sz="2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2200" dirty="0">
                <a:latin typeface="Andalus" panose="02020603050405020304" pitchFamily="18" charset="-78"/>
                <a:cs typeface="Andalus" panose="02020603050405020304" pitchFamily="18" charset="-78"/>
              </a:rPr>
              <a:t>Take SAT and ACT in </a:t>
            </a:r>
            <a:r>
              <a:rPr lang="en-US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spring of Junior year – March 7 at SHS.</a:t>
            </a:r>
          </a:p>
          <a:p>
            <a:pPr lvl="1"/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Admission Ticket will be provided (pre-registered by SBISD).</a:t>
            </a:r>
          </a:p>
          <a:p>
            <a:pPr lvl="1"/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Calculators will be provided.  Students may bring their own.</a:t>
            </a:r>
          </a:p>
          <a:p>
            <a:pPr lvl="1"/>
            <a:r>
              <a:rPr lang="en-US" sz="2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Pencils will be provided.</a:t>
            </a:r>
            <a:endParaRPr lang="en-US" sz="2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Request two teachers for a letter of recommendation. </a:t>
            </a:r>
            <a:endParaRPr lang="en-US" sz="2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2200" dirty="0">
                <a:latin typeface="Andalus" panose="02020603050405020304" pitchFamily="18" charset="-78"/>
                <a:cs typeface="Andalus" panose="02020603050405020304" pitchFamily="18" charset="-78"/>
              </a:rPr>
              <a:t>Organize your </a:t>
            </a:r>
            <a:r>
              <a:rPr lang="en-US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college materials.</a:t>
            </a:r>
            <a:endParaRPr lang="en-US" sz="2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Prepare your brag sheets and resumes to give to your Alpha Counselor and </a:t>
            </a:r>
          </a:p>
          <a:p>
            <a:pPr marL="0" indent="0">
              <a:buNone/>
            </a:pPr>
            <a:r>
              <a:rPr lang="en-US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other recommenders.  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Draft </a:t>
            </a:r>
            <a:r>
              <a:rPr lang="en-US" sz="2200" dirty="0">
                <a:latin typeface="Andalus" panose="02020603050405020304" pitchFamily="18" charset="-78"/>
                <a:cs typeface="Andalus" panose="02020603050405020304" pitchFamily="18" charset="-78"/>
              </a:rPr>
              <a:t>college </a:t>
            </a:r>
            <a:r>
              <a:rPr lang="en-US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essays.</a:t>
            </a:r>
            <a:endParaRPr lang="en-US" sz="2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If needed, schedule </a:t>
            </a:r>
            <a:r>
              <a:rPr lang="en-US" sz="2200" dirty="0">
                <a:latin typeface="Andalus" panose="02020603050405020304" pitchFamily="18" charset="-78"/>
                <a:cs typeface="Andalus" panose="02020603050405020304" pitchFamily="18" charset="-78"/>
              </a:rPr>
              <a:t>SAT 2 subject </a:t>
            </a:r>
            <a:r>
              <a:rPr lang="en-US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tests</a:t>
            </a:r>
            <a:r>
              <a:rPr lang="en-US" sz="22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(check </a:t>
            </a:r>
            <a:r>
              <a:rPr lang="en-US" sz="2200" dirty="0">
                <a:latin typeface="Andalus" panose="02020603050405020304" pitchFamily="18" charset="-78"/>
                <a:cs typeface="Andalus" panose="02020603050405020304" pitchFamily="18" charset="-78"/>
              </a:rPr>
              <a:t>with your universities</a:t>
            </a:r>
            <a:r>
              <a:rPr lang="en-US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r>
              <a:rPr lang="en-US" sz="2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If needed take TSI assessment in the fall of senior year. </a:t>
            </a:r>
            <a:endParaRPr lang="en-US" sz="2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257" y="304800"/>
            <a:ext cx="2099690" cy="226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5034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3654" y="334619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Resume and Brag Sheets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7517" y="1250869"/>
            <a:ext cx="1062841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State Who You Are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Extracurricular Activities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Community Service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Talents/Awards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Employment/Internships/Summer Activities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Leadership </a:t>
            </a:r>
            <a:r>
              <a:rPr lang="en-US" altLang="en-US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Roles</a:t>
            </a:r>
            <a:endParaRPr lang="en-US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285750" indent="-285750" algn="ctr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>
              <a:buClr>
                <a:schemeClr val="accent1"/>
              </a:buClr>
            </a:pPr>
            <a:r>
              <a:rPr lang="en-US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Resumes </a:t>
            </a:r>
            <a:r>
              <a:rPr 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and Brag Sheets help teachers and counselors with letters of </a:t>
            </a:r>
            <a:r>
              <a:rPr lang="en-US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recommendation.  This </a:t>
            </a:r>
            <a:r>
              <a:rPr lang="en-US" sz="24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is NOT the time to be shy!  Be proud of all that you’ve accomplished</a:t>
            </a:r>
            <a:r>
              <a:rPr lang="en-US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!</a:t>
            </a:r>
          </a:p>
          <a:p>
            <a:pPr algn="ctr">
              <a:buClr>
                <a:schemeClr val="accent1"/>
              </a:buClr>
            </a:pPr>
            <a:endParaRPr lang="en-US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>
              <a:buClr>
                <a:schemeClr val="accent1"/>
              </a:buClr>
            </a:pPr>
            <a:r>
              <a:rPr lang="en-US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Go to Ms. Franklin’s </a:t>
            </a:r>
            <a:r>
              <a:rPr lang="en-US" sz="2400" dirty="0" err="1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Weebly</a:t>
            </a:r>
            <a:r>
              <a:rPr lang="en-US" sz="24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: </a:t>
            </a:r>
            <a:r>
              <a:rPr lang="en-US" sz="2400" u="sng" dirty="0">
                <a:hlinkClick r:id="rId2"/>
              </a:rPr>
              <a:t>https://</a:t>
            </a:r>
            <a:r>
              <a:rPr lang="en-US" sz="2400" u="sng" dirty="0" smtClean="0">
                <a:hlinkClick r:id="rId2"/>
              </a:rPr>
              <a:t>spartancollegecounseling.weebly.com/application-process.html</a:t>
            </a:r>
            <a:r>
              <a:rPr lang="en-US" sz="2400" u="sng" dirty="0" smtClean="0"/>
              <a:t> </a:t>
            </a:r>
            <a:endParaRPr lang="en-US" sz="24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303" y="334619"/>
            <a:ext cx="3213216" cy="306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3521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488" y="100663"/>
            <a:ext cx="10157354" cy="778823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Beginning The College Search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4017" y="1235034"/>
            <a:ext cx="501138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</a:t>
            </a:r>
            <a:r>
              <a:rPr lang="en-US" u="sng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 am I?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What are my strengths, talents, likes, interests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What </a:t>
            </a: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subjects do I like?</a:t>
            </a:r>
          </a:p>
          <a:p>
            <a:endParaRPr lang="en-US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u="sng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Choosing the right school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Pick a school based on Fit and Finances!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What university has your major?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u="sng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How Do I Find the Right School Based on Career Interests?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Internet resources like collegetoolkit.com, actstudent.com, and naviance.com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Research colleges from the ‘College Board College Major’ </a:t>
            </a:r>
            <a:r>
              <a:rPr lang="en-US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book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u="sng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Start Searching/ Applying for Scholarships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Search on </a:t>
            </a:r>
            <a:r>
              <a:rPr lang="en-US" dirty="0" err="1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Naviance</a:t>
            </a:r>
            <a:endParaRPr lang="en-US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Search </a:t>
            </a:r>
            <a:r>
              <a:rPr lang="en-US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on Ms</a:t>
            </a: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Franklin’s </a:t>
            </a:r>
            <a:r>
              <a:rPr lang="en-US" dirty="0" err="1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Weebly</a:t>
            </a:r>
            <a:r>
              <a:rPr lang="en-US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spartancollegecounseling.weebly.com/scholarships.html</a:t>
            </a:r>
            <a:endParaRPr lang="en-US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39543" y="983162"/>
            <a:ext cx="513670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Visit Colleges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Spring – Summer:  Schedule tours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Call/email and visit with local reps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National college fairs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u="sng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August of Senior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Update resumes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Pay attention to counselor and teacher instructions you will receive early Senior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289" y="3895345"/>
            <a:ext cx="3213216" cy="257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604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969</TotalTime>
  <Words>1332</Words>
  <Application>Microsoft Office PowerPoint</Application>
  <PresentationFormat>Widescreen</PresentationFormat>
  <Paragraphs>145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Andalus</vt:lpstr>
      <vt:lpstr>Arial</vt:lpstr>
      <vt:lpstr>Trebuchet MS</vt:lpstr>
      <vt:lpstr>Wingdings 3</vt:lpstr>
      <vt:lpstr>Facet</vt:lpstr>
      <vt:lpstr>Getting ready for  Senior year and college </vt:lpstr>
      <vt:lpstr>How to be an official senior </vt:lpstr>
      <vt:lpstr>Senior Requirements</vt:lpstr>
      <vt:lpstr>Pre-AP/AP contract</vt:lpstr>
      <vt:lpstr>Off Campus Study Hall</vt:lpstr>
      <vt:lpstr>Keep busy this summer</vt:lpstr>
      <vt:lpstr>College Planning – Be Ready!</vt:lpstr>
      <vt:lpstr>PowerPoint Presentation</vt:lpstr>
      <vt:lpstr>Beginning The College Search</vt:lpstr>
      <vt:lpstr>CSI: College Selection Institute </vt:lpstr>
      <vt:lpstr>Top Ten Percent Rule</vt:lpstr>
      <vt:lpstr>PowerPoint Presentation</vt:lpstr>
      <vt:lpstr>PowerPoint Presentation</vt:lpstr>
      <vt:lpstr>PowerPoint Presentation</vt:lpstr>
      <vt:lpstr>    Essays demonstrate your ability to write clearly and concisely on a selected topic.  What do you want the readers to know about you apart from courses, grades, and test scores?   Be honest; Be yourself.  Write in a voice that is natural and clear.  Every good story has a beginning, a middle, and an end.</vt:lpstr>
      <vt:lpstr>Official Transcripts</vt:lpstr>
      <vt:lpstr>Ordering Transcripts</vt:lpstr>
      <vt:lpstr>PowerPoint Presentation</vt:lpstr>
      <vt:lpstr>Adding Colleges to Naviance</vt:lpstr>
      <vt:lpstr>Colleges I’m Thinking about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Herrington, James</dc:creator>
  <cp:lastModifiedBy>Velis, Susana</cp:lastModifiedBy>
  <cp:revision>43</cp:revision>
  <dcterms:created xsi:type="dcterms:W3CDTF">2017-02-14T14:08:13Z</dcterms:created>
  <dcterms:modified xsi:type="dcterms:W3CDTF">2018-02-12T20:22:50Z</dcterms:modified>
</cp:coreProperties>
</file>